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5"/>
  </p:notesMasterIdLst>
  <p:sldIdLst>
    <p:sldId id="271" r:id="rId3"/>
    <p:sldId id="261" r:id="rId4"/>
    <p:sldId id="498" r:id="rId5"/>
    <p:sldId id="500" r:id="rId6"/>
    <p:sldId id="499" r:id="rId7"/>
    <p:sldId id="566" r:id="rId8"/>
    <p:sldId id="504" r:id="rId9"/>
    <p:sldId id="506" r:id="rId10"/>
    <p:sldId id="564" r:id="rId11"/>
    <p:sldId id="568" r:id="rId12"/>
    <p:sldId id="567" r:id="rId13"/>
    <p:sldId id="565" r:id="rId14"/>
    <p:sldId id="478" r:id="rId15"/>
    <p:sldId id="582" r:id="rId16"/>
    <p:sldId id="545" r:id="rId17"/>
    <p:sldId id="571" r:id="rId18"/>
    <p:sldId id="546" r:id="rId19"/>
    <p:sldId id="581" r:id="rId20"/>
    <p:sldId id="508" r:id="rId21"/>
    <p:sldId id="423" r:id="rId22"/>
    <p:sldId id="463" r:id="rId23"/>
    <p:sldId id="492" r:id="rId24"/>
    <p:sldId id="469" r:id="rId25"/>
    <p:sldId id="572" r:id="rId26"/>
    <p:sldId id="544" r:id="rId27"/>
    <p:sldId id="509" r:id="rId28"/>
    <p:sldId id="543" r:id="rId29"/>
    <p:sldId id="526" r:id="rId30"/>
    <p:sldId id="483" r:id="rId31"/>
    <p:sldId id="510" r:id="rId32"/>
    <p:sldId id="474" r:id="rId33"/>
    <p:sldId id="575" r:id="rId34"/>
    <p:sldId id="592" r:id="rId35"/>
    <p:sldId id="549" r:id="rId36"/>
    <p:sldId id="548" r:id="rId37"/>
    <p:sldId id="576" r:id="rId38"/>
    <p:sldId id="570" r:id="rId39"/>
    <p:sldId id="562" r:id="rId40"/>
    <p:sldId id="578" r:id="rId41"/>
    <p:sldId id="579" r:id="rId42"/>
    <p:sldId id="580" r:id="rId43"/>
    <p:sldId id="535" r:id="rId44"/>
  </p:sldIdLst>
  <p:sldSz cx="12192000" cy="6858000"/>
  <p:notesSz cx="6858000" cy="9144000"/>
  <p:embeddedFontLst>
    <p:embeddedFont>
      <p:font typeface="Cambria Math" panose="02040503050406030204" pitchFamily="18" charset="0"/>
      <p:regular r:id="rId46"/>
    </p:embeddedFont>
    <p:embeddedFont>
      <p:font typeface="나눔스퀘어" panose="020B0600000101010101" pitchFamily="50" charset="-127"/>
      <p:regular r:id="rId47"/>
      <p:bold r:id="rId48"/>
      <p:italic r:id="rId49"/>
      <p:boldItalic r:id="rId50"/>
    </p:embeddedFont>
    <p:embeddedFont>
      <p:font typeface="나눔스퀘어 Bold" panose="020B0600000101010101" pitchFamily="50" charset="-127"/>
      <p:regular r:id="rId51"/>
      <p:bold r:id="rId52"/>
      <p:italic r:id="rId53"/>
      <p:boldItalic r:id="rId54"/>
    </p:embeddedFont>
    <p:embeddedFont>
      <p:font typeface="나눔스퀘어 ExtraBold" panose="020B0600000101010101" pitchFamily="50" charset="-127"/>
      <p:regular r:id="rId55"/>
      <p:bold r:id="rId56"/>
      <p:italic r:id="rId57"/>
      <p:boldItalic r:id="rId58"/>
    </p:embeddedFont>
    <p:embeddedFont>
      <p:font typeface="맑은 고딕" panose="020B0503020000020004" pitchFamily="50" charset="-127"/>
      <p:regular r:id="rId59"/>
      <p:bold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7A82"/>
    <a:srgbClr val="D7E4FF"/>
    <a:srgbClr val="FFABAB"/>
    <a:srgbClr val="0000FF"/>
    <a:srgbClr val="DEEBF7"/>
    <a:srgbClr val="FF8F8F"/>
    <a:srgbClr val="FFA3A3"/>
    <a:srgbClr val="FF9999"/>
    <a:srgbClr val="FF0000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83290" autoAdjust="0"/>
  </p:normalViewPr>
  <p:slideViewPr>
    <p:cSldViewPr snapToGrid="0">
      <p:cViewPr varScale="1">
        <p:scale>
          <a:sx n="101" d="100"/>
          <a:sy n="101" d="100"/>
        </p:scale>
        <p:origin x="1320" y="67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17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79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20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110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6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951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64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525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381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86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9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7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8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463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61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3256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099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866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888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583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474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8323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151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5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39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40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6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90" y="-1874797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259079" y="2396458"/>
            <a:ext cx="11666221" cy="167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6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G-CXE: Graph-Based Movie Recommender System Using Cinematic Experience 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C644-693C-469C-8825-20CCEDF698F0}"/>
              </a:ext>
            </a:extLst>
          </p:cNvPr>
          <p:cNvSpPr txBox="1"/>
          <p:nvPr/>
        </p:nvSpPr>
        <p:spPr>
          <a:xfrm>
            <a:off x="8577201" y="4446296"/>
            <a:ext cx="36147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Presenter : Cheonsol Lee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2021.11.15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6668-7EE2-4E78-862A-FE7C9E00F2D0}"/>
              </a:ext>
            </a:extLst>
          </p:cNvPr>
          <p:cNvSpPr txBox="1"/>
          <p:nvPr/>
        </p:nvSpPr>
        <p:spPr>
          <a:xfrm>
            <a:off x="251459" y="4446296"/>
            <a:ext cx="5029200" cy="194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(Index Terms)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Neural Network (GNN)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Recommender System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 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Representation Learning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BERT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+ RecSys</a:t>
            </a:r>
            <a:endParaRPr lang="en-US" altLang="ko-KR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Recommender system using BERT sentiment analysis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(JIIS 2021)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is better than traditional methods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 can proceed with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 and recommendation at the same time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simplifying the recommendation process.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1895856" y="6335075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Framework based on BERT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6486B0-6343-4B5C-9A8D-70C1C484A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6"/>
          <a:stretch/>
        </p:blipFill>
        <p:spPr>
          <a:xfrm>
            <a:off x="2298997" y="3499291"/>
            <a:ext cx="2719876" cy="27785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F58C4F-39E3-4BEA-8A9D-8B36B2531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20"/>
          <a:stretch/>
        </p:blipFill>
        <p:spPr>
          <a:xfrm>
            <a:off x="5613179" y="4181856"/>
            <a:ext cx="6295030" cy="20960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E05CA-E097-45A6-8F20-1B9BD6222E12}"/>
              </a:ext>
            </a:extLst>
          </p:cNvPr>
          <p:cNvSpPr txBox="1"/>
          <p:nvPr/>
        </p:nvSpPr>
        <p:spPr>
          <a:xfrm>
            <a:off x="6934921" y="6335075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Experimental results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AD576AD-0CD8-4E7C-A059-3ECFC4AE4552}"/>
              </a:ext>
            </a:extLst>
          </p:cNvPr>
          <p:cNvSpPr/>
          <p:nvPr/>
        </p:nvSpPr>
        <p:spPr>
          <a:xfrm>
            <a:off x="2380463" y="3499291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51EFAE-3A61-4801-88C2-635725547310}"/>
              </a:ext>
            </a:extLst>
          </p:cNvPr>
          <p:cNvSpPr/>
          <p:nvPr/>
        </p:nvSpPr>
        <p:spPr>
          <a:xfrm>
            <a:off x="2380463" y="6049147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9FE5B-29BF-4305-A7A0-353D9BBC6600}"/>
              </a:ext>
            </a:extLst>
          </p:cNvPr>
          <p:cNvSpPr txBox="1"/>
          <p:nvPr/>
        </p:nvSpPr>
        <p:spPr>
          <a:xfrm>
            <a:off x="311929" y="3496348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Output: rating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D8733-3536-4C1A-8ECF-CDCCB5F71A0B}"/>
              </a:ext>
            </a:extLst>
          </p:cNvPr>
          <p:cNvSpPr txBox="1"/>
          <p:nvPr/>
        </p:nvSpPr>
        <p:spPr>
          <a:xfrm>
            <a:off x="311929" y="6015976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Input: review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2BEAE6-A432-49DE-A692-388F78AFCA4E}"/>
              </a:ext>
            </a:extLst>
          </p:cNvPr>
          <p:cNvSpPr/>
          <p:nvPr/>
        </p:nvSpPr>
        <p:spPr>
          <a:xfrm>
            <a:off x="936543" y="4286954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BERT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9A28C43-1E45-43D0-830A-C931F8D8246A}"/>
              </a:ext>
            </a:extLst>
          </p:cNvPr>
          <p:cNvSpPr/>
          <p:nvPr/>
        </p:nvSpPr>
        <p:spPr>
          <a:xfrm rot="10800000">
            <a:off x="1286685" y="5671930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5E6B04D-BC73-4B16-B54E-5F6D8A60EE9E}"/>
              </a:ext>
            </a:extLst>
          </p:cNvPr>
          <p:cNvSpPr/>
          <p:nvPr/>
        </p:nvSpPr>
        <p:spPr>
          <a:xfrm rot="10800000">
            <a:off x="1286685" y="3877950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Review Vector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+ RecSys</a:t>
            </a: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Sentiment–Guided Scalable Deep Recommender System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(SIGIR 2018)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as a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summarization of the overall sentiment of a user on an item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More accurate representations for reviews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CNN improve recommendation accuracy.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6350797" y="5988628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05D41-AF7E-4E5D-8FD5-DF44C515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69" y="3253977"/>
            <a:ext cx="4611804" cy="26779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9CC69-4446-4210-967D-2FDD7960E049}"/>
              </a:ext>
            </a:extLst>
          </p:cNvPr>
          <p:cNvSpPr txBox="1"/>
          <p:nvPr/>
        </p:nvSpPr>
        <p:spPr>
          <a:xfrm>
            <a:off x="-530704" y="4459004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2420E7-103A-4081-BDAE-26B3ECC5058B}"/>
              </a:ext>
            </a:extLst>
          </p:cNvPr>
          <p:cNvSpPr/>
          <p:nvPr/>
        </p:nvSpPr>
        <p:spPr>
          <a:xfrm>
            <a:off x="1608690" y="4004912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5729683-CD5D-47F2-8A67-E079AB3EEE52}"/>
              </a:ext>
            </a:extLst>
          </p:cNvPr>
          <p:cNvSpPr/>
          <p:nvPr/>
        </p:nvSpPr>
        <p:spPr>
          <a:xfrm rot="16200000">
            <a:off x="1289128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22FD0BC-A4E1-425C-A992-57D5184A944A}"/>
              </a:ext>
            </a:extLst>
          </p:cNvPr>
          <p:cNvSpPr/>
          <p:nvPr/>
        </p:nvSpPr>
        <p:spPr>
          <a:xfrm rot="16200000">
            <a:off x="2673305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5E622-F0D1-4B52-B88D-366E19805521}"/>
              </a:ext>
            </a:extLst>
          </p:cNvPr>
          <p:cNvSpPr txBox="1"/>
          <p:nvPr/>
        </p:nvSpPr>
        <p:spPr>
          <a:xfrm>
            <a:off x="2891622" y="4150557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(user-based)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2C24BA-9484-4EF0-8099-5591FA83C612}"/>
              </a:ext>
            </a:extLst>
          </p:cNvPr>
          <p:cNvSpPr txBox="1"/>
          <p:nvPr/>
        </p:nvSpPr>
        <p:spPr>
          <a:xfrm>
            <a:off x="2891622" y="4643000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(item-based)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6822A7E4-2A26-4660-9A9A-8F9B73F2B05D}"/>
              </a:ext>
            </a:extLst>
          </p:cNvPr>
          <p:cNvSpPr/>
          <p:nvPr/>
        </p:nvSpPr>
        <p:spPr>
          <a:xfrm rot="16200000">
            <a:off x="4653406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9D688-2B89-4E47-90B5-2FFAAAFBD9BD}"/>
              </a:ext>
            </a:extLst>
          </p:cNvPr>
          <p:cNvSpPr txBox="1"/>
          <p:nvPr/>
        </p:nvSpPr>
        <p:spPr>
          <a:xfrm>
            <a:off x="4054936" y="4459004"/>
            <a:ext cx="1616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Rating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847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FB4C502D-405E-4869-B51D-EF364D31AB3A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impact of emotions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 Tensor-based tag emotion aware recommendation with probabilistic ranking. (KSII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[3] Item recommendation using tag emotion in social cataloging services. (ScienceDirect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[4] Using Affective Features from Media Content Metadata for Better Movie Recommendations (KDIR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Detect movie overviews’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implicit affective features like emotion and sentiment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Strength: reflect dynamic information like user’s emotion and sentiment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Google Shape;135;p32">
            <a:extLst>
              <a:ext uri="{FF2B5EF4-FFF2-40B4-BE49-F238E27FC236}">
                <a16:creationId xmlns:a16="http://schemas.microsoft.com/office/drawing/2014/main" id="{175A3CC1-C9DD-493D-B356-B5812CA34F82}"/>
              </a:ext>
            </a:extLst>
          </p:cNvPr>
          <p:cNvSpPr txBox="1"/>
          <p:nvPr/>
        </p:nvSpPr>
        <p:spPr>
          <a:xfrm>
            <a:off x="0" y="3221056"/>
            <a:ext cx="12191999" cy="57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[5] Review Sentiment-Guided Scalable Deep Recommender System (SIGIR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[6] How to improve the accuracy of recommendation systems: Combining ratings and review texts sentiment scores. (JIIS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[7] The impact of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about the movie reviews and satisfaction.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[8] Integrating Collaborative Filtering and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A Rating Inference Approach (ECAI workshop 2006)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Approach sentiment analysis with statistical techniques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[9] BERT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 감성분석을 이용한 추천시스템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(KCI 2021)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with ML/DL Techniques and Presenting the Performance of BERT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Limitation : rating inference was only carried out, and explainable recommendation is not possible.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Movie Recommendation System Using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Microblogging Data (IEEE transactions on computational social systems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Hybrid RS from collaborative filtering(CF) and content-based filtering(CBF) along with sentiment analysis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347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893045" y="2884656"/>
            <a:ext cx="3974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355536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317200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583536" y="4087699"/>
            <a:ext cx="1528269" cy="5426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9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(normalization)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9"/>
            <a:ext cx="907851" cy="5426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G-CXE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583537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583537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464033" y="2815653"/>
            <a:ext cx="986619" cy="18146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Model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714443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3424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714443"/>
            <a:ext cx="428292" cy="6445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359000"/>
            <a:ext cx="32174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111805" y="4359000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111807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47" idx="1"/>
            <a:endCxn id="69" idx="3"/>
          </p:cNvCxnSpPr>
          <p:nvPr/>
        </p:nvCxnSpPr>
        <p:spPr>
          <a:xfrm flipH="1">
            <a:off x="7450652" y="3720541"/>
            <a:ext cx="466955" cy="243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39684" y="3356997"/>
            <a:ext cx="838918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Stacking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Ensemble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80192" y="3356997"/>
            <a:ext cx="894092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111806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47" idx="3"/>
          </p:cNvCxnSpPr>
          <p:nvPr/>
        </p:nvCxnSpPr>
        <p:spPr>
          <a:xfrm flipH="1">
            <a:off x="8915299" y="3716194"/>
            <a:ext cx="424385" cy="434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178602" y="3716194"/>
            <a:ext cx="40159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539998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ED3BE-E548-48EB-BF30-637BDAD82A76}"/>
              </a:ext>
            </a:extLst>
          </p:cNvPr>
          <p:cNvSpPr txBox="1"/>
          <p:nvPr/>
        </p:nvSpPr>
        <p:spPr>
          <a:xfrm>
            <a:off x="787032" y="302289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1)</a:t>
            </a:r>
            <a:endParaRPr lang="ko-KR" altLang="en-US" sz="1000" b="1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7EE11B-530E-4637-8CE2-48932C1C6742}"/>
              </a:ext>
            </a:extLst>
          </p:cNvPr>
          <p:cNvSpPr txBox="1"/>
          <p:nvPr/>
        </p:nvSpPr>
        <p:spPr>
          <a:xfrm>
            <a:off x="2126056" y="302566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2)</a:t>
            </a:r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E8B66CF-7568-4E1A-8B68-D6C6F3EA55CB}"/>
              </a:ext>
            </a:extLst>
          </p:cNvPr>
          <p:cNvSpPr txBox="1"/>
          <p:nvPr/>
        </p:nvSpPr>
        <p:spPr>
          <a:xfrm>
            <a:off x="350196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3)</a:t>
            </a:r>
            <a:endParaRPr lang="ko-KR" altLang="en-US" sz="1000" b="1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1F72A5E-702D-404E-A0BC-2296336B6DBC}"/>
              </a:ext>
            </a:extLst>
          </p:cNvPr>
          <p:cNvSpPr txBox="1"/>
          <p:nvPr/>
        </p:nvSpPr>
        <p:spPr>
          <a:xfrm>
            <a:off x="5041769" y="251408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4)</a:t>
            </a:r>
            <a:endParaRPr lang="ko-KR" altLang="en-US" sz="1000" b="1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3B49757-7773-4F6E-8571-8A7B4BF54CAA}"/>
              </a:ext>
            </a:extLst>
          </p:cNvPr>
          <p:cNvSpPr txBox="1"/>
          <p:nvPr/>
        </p:nvSpPr>
        <p:spPr>
          <a:xfrm>
            <a:off x="665144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5)</a:t>
            </a:r>
            <a:endParaRPr lang="ko-KR" altLang="en-US" sz="1000" b="1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D6CE441-2875-4651-8CFD-301B00561638}"/>
              </a:ext>
            </a:extLst>
          </p:cNvPr>
          <p:cNvSpPr txBox="1"/>
          <p:nvPr/>
        </p:nvSpPr>
        <p:spPr>
          <a:xfrm>
            <a:off x="8100850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6)</a:t>
            </a:r>
            <a:endParaRPr lang="ko-KR" altLang="en-US" sz="1000" b="1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9D3309C-6FE3-4F05-ACEB-607894E932D6}"/>
              </a:ext>
            </a:extLst>
          </p:cNvPr>
          <p:cNvSpPr txBox="1"/>
          <p:nvPr/>
        </p:nvSpPr>
        <p:spPr>
          <a:xfrm>
            <a:off x="9453242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7)</a:t>
            </a:r>
            <a:endParaRPr lang="ko-KR" altLang="en-US" sz="1000" b="1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1082E1-2BA2-4D56-871A-7B9ED8D16C5F}"/>
              </a:ext>
            </a:extLst>
          </p:cNvPr>
          <p:cNvSpPr txBox="1"/>
          <p:nvPr/>
        </p:nvSpPr>
        <p:spPr>
          <a:xfrm>
            <a:off x="10721337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8)</a:t>
            </a:r>
            <a:endParaRPr lang="ko-KR" altLang="en-US" sz="1000" b="1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76095" y="3385699"/>
            <a:ext cx="26203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856016" y="4045189"/>
            <a:ext cx="115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Aggregated</a:t>
            </a:r>
          </a:p>
          <a:p>
            <a:pPr algn="ctr"/>
            <a:r>
              <a:rPr lang="en-US" altLang="ko-KR" sz="1200" b="1"/>
              <a:t>Embedding</a:t>
            </a:r>
            <a:endParaRPr lang="ko-KR" altLang="en-US" sz="1200" b="1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C1F6F8D-C6EA-4227-B9DD-3022EE0FC589}"/>
              </a:ext>
            </a:extLst>
          </p:cNvPr>
          <p:cNvGrpSpPr/>
          <p:nvPr/>
        </p:nvGrpSpPr>
        <p:grpSpPr>
          <a:xfrm>
            <a:off x="7917607" y="3417614"/>
            <a:ext cx="997692" cy="605854"/>
            <a:chOff x="7917607" y="3417614"/>
            <a:chExt cx="997692" cy="60585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1AFCACF-D663-4727-BC61-A2BD32D0E33B}"/>
                </a:ext>
              </a:extLst>
            </p:cNvPr>
            <p:cNvSpPr/>
            <p:nvPr/>
          </p:nvSpPr>
          <p:spPr>
            <a:xfrm>
              <a:off x="7917607" y="3618210"/>
              <a:ext cx="997692" cy="204662"/>
            </a:xfrm>
            <a:prstGeom prst="rect">
              <a:avLst/>
            </a:prstGeom>
            <a:solidFill>
              <a:srgbClr val="D7E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811E1FD-7C65-421D-829F-016328BC7D5B}"/>
                </a:ext>
              </a:extLst>
            </p:cNvPr>
            <p:cNvSpPr/>
            <p:nvPr/>
          </p:nvSpPr>
          <p:spPr>
            <a:xfrm>
              <a:off x="7917607" y="3818806"/>
              <a:ext cx="997692" cy="2046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AF0C5FD-33F1-4B35-8BE5-76C5360B54C3}"/>
                </a:ext>
              </a:extLst>
            </p:cNvPr>
            <p:cNvSpPr/>
            <p:nvPr/>
          </p:nvSpPr>
          <p:spPr>
            <a:xfrm>
              <a:off x="7917607" y="3417614"/>
              <a:ext cx="997692" cy="204662"/>
            </a:xfrm>
            <a:prstGeom prst="rect">
              <a:avLst/>
            </a:prstGeom>
            <a:solidFill>
              <a:srgbClr val="FFABA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811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35;p32">
            <a:extLst>
              <a:ext uri="{FF2B5EF4-FFF2-40B4-BE49-F238E27FC236}">
                <a16:creationId xmlns:a16="http://schemas.microsoft.com/office/drawing/2014/main" id="{0E1050CC-8FD8-4952-9F45-F5C56F97EF4B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IGMC (ICLR 2020)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model that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the shortcomings of GCMC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is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state-of-the-art model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among rating inference models using bipartite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Inductive for generalization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 side-information needed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Efficient because it learns in units of sub-graphs, not in units of total-graphs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Future work: side-information based recommendation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IGMC (Inductive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Graph-based Matrix Completion)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1E6A93-7840-4F0D-8BD4-79C4F79BFF4E}"/>
              </a:ext>
            </a:extLst>
          </p:cNvPr>
          <p:cNvGrpSpPr/>
          <p:nvPr/>
        </p:nvGrpSpPr>
        <p:grpSpPr>
          <a:xfrm>
            <a:off x="1480138" y="4168811"/>
            <a:ext cx="9231724" cy="2536770"/>
            <a:chOff x="-108788" y="3877577"/>
            <a:chExt cx="10661312" cy="29296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FD728DA-BED9-4EDB-8581-E4BB19896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023" y="3877577"/>
              <a:ext cx="8899501" cy="292960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2142B20-5A93-4675-9BBC-7DE398C96B1D}"/>
                </a:ext>
              </a:extLst>
            </p:cNvPr>
            <p:cNvSpPr/>
            <p:nvPr/>
          </p:nvSpPr>
          <p:spPr>
            <a:xfrm>
              <a:off x="2174240" y="4897120"/>
              <a:ext cx="1578187" cy="11514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15E2CE-B8C2-4626-85E6-FD521E731DA6}"/>
                </a:ext>
              </a:extLst>
            </p:cNvPr>
            <p:cNvSpPr txBox="1"/>
            <p:nvPr/>
          </p:nvSpPr>
          <p:spPr>
            <a:xfrm>
              <a:off x="-108788" y="5953760"/>
              <a:ext cx="1761810" cy="42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Sub-graph</a:t>
              </a:r>
              <a:endParaRPr lang="ko-KR" altLang="en-US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27D8FD9-0D85-48F4-982E-3D4CF6F6E370}"/>
                </a:ext>
              </a:extLst>
            </p:cNvPr>
            <p:cNvCxnSpPr>
              <a:cxnSpLocks/>
              <a:stCxn id="9" idx="1"/>
              <a:endCxn id="10" idx="0"/>
            </p:cNvCxnSpPr>
            <p:nvPr/>
          </p:nvCxnSpPr>
          <p:spPr>
            <a:xfrm flipH="1">
              <a:off x="772118" y="5472853"/>
              <a:ext cx="1402122" cy="4809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080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Baseline (IGMC)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E148AD1-3221-48C9-8174-0BFDDF87E986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B023DB-7189-41F6-A087-A486A365D9B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4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1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65838" y="2169839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94103" y="4033694"/>
            <a:ext cx="621547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65838" y="6017450"/>
            <a:ext cx="6498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000692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6681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48303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14146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256" idx="0"/>
            <a:endCxn id="278" idx="2"/>
          </p:cNvCxnSpPr>
          <p:nvPr/>
        </p:nvCxnSpPr>
        <p:spPr>
          <a:xfrm flipV="1">
            <a:off x="5053944" y="4033694"/>
            <a:ext cx="1087523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78" idx="2"/>
          </p:cNvCxnSpPr>
          <p:nvPr/>
        </p:nvCxnSpPr>
        <p:spPr>
          <a:xfrm>
            <a:off x="5053944" y="2169839"/>
            <a:ext cx="1087523" cy="186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263" idx="0"/>
            <a:endCxn id="278" idx="2"/>
          </p:cNvCxnSpPr>
          <p:nvPr/>
        </p:nvCxnSpPr>
        <p:spPr>
          <a:xfrm flipV="1">
            <a:off x="5053944" y="4033694"/>
            <a:ext cx="1087523" cy="1983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514556" y="4033694"/>
            <a:ext cx="91636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964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2 – Stacking Ensemble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65838" y="2169839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94103" y="4033694"/>
            <a:ext cx="621547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65838" y="6017450"/>
            <a:ext cx="6498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000692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Label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6681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48303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14146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256" idx="0"/>
            <a:endCxn id="278" idx="2"/>
          </p:cNvCxnSpPr>
          <p:nvPr/>
        </p:nvCxnSpPr>
        <p:spPr>
          <a:xfrm flipV="1">
            <a:off x="5053944" y="4033694"/>
            <a:ext cx="1087523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78" idx="2"/>
          </p:cNvCxnSpPr>
          <p:nvPr/>
        </p:nvCxnSpPr>
        <p:spPr>
          <a:xfrm>
            <a:off x="5053944" y="2169839"/>
            <a:ext cx="1087523" cy="186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263" idx="0"/>
            <a:endCxn id="278" idx="2"/>
          </p:cNvCxnSpPr>
          <p:nvPr/>
        </p:nvCxnSpPr>
        <p:spPr>
          <a:xfrm flipV="1">
            <a:off x="5053944" y="4033694"/>
            <a:ext cx="1087523" cy="1983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8525579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8789000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8995587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8505455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6998385" y="3628705"/>
            <a:ext cx="1087522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78" idx="6"/>
            <a:endCxn id="320" idx="1"/>
          </p:cNvCxnSpPr>
          <p:nvPr/>
        </p:nvCxnSpPr>
        <p:spPr>
          <a:xfrm>
            <a:off x="6514556" y="4033694"/>
            <a:ext cx="483829" cy="4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085907" y="4037809"/>
            <a:ext cx="713374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250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161279" y="2884656"/>
            <a:ext cx="543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36253" cy="646331"/>
            <a:chOff x="5171440" y="882070"/>
            <a:chExt cx="2936253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0273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9179" cy="646331"/>
            <a:chOff x="5171440" y="882070"/>
            <a:chExt cx="3089179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60273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504530" cy="646331"/>
            <a:chOff x="5171440" y="882070"/>
            <a:chExt cx="3504530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60273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796367" cy="646331"/>
            <a:chOff x="5171440" y="882070"/>
            <a:chExt cx="2796367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73159" cy="646331"/>
            <a:chOff x="5171440" y="882070"/>
            <a:chExt cx="2173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60273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717067" cy="646331"/>
            <a:chOff x="5171440" y="882070"/>
            <a:chExt cx="2717067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67046" y="974402"/>
              <a:ext cx="1821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Long-tail 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= 9 : 1 (by timestamp)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Number: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(850),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(6,805)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DAF1E-4B4E-43CF-9BEE-010B9A6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3" y="3695334"/>
            <a:ext cx="5239395" cy="269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52441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20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2,994 (31%)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8,110 (46%)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973494" y="3759200"/>
            <a:ext cx="1336213" cy="2296160"/>
            <a:chOff x="873760" y="3765973"/>
            <a:chExt cx="1524498" cy="2296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765973"/>
              <a:ext cx="1524498" cy="229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43311" y="4775553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&gt;= 20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B30AB-D738-4EAC-9EA0-AE0B3780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53" y="3695334"/>
            <a:ext cx="5186083" cy="26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Sentiment, Emotion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Training data for BERT model in Kaggle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buClr>
                <a:schemeClr val="dk1"/>
              </a:buClr>
              <a:buSzPts val="2000"/>
            </a:pP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generating/augmentation using BERT fine-tuning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1374982" y="4912356"/>
            <a:ext cx="9624907" cy="1258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025135" y="5352031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4316213" y="5394245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7408454" y="5478267"/>
            <a:ext cx="164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Sentiment, emotion value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6966779" y="5394244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1993792" y="5082306"/>
            <a:ext cx="1859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7605203" y="5135260"/>
            <a:ext cx="124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84366"/>
              </p:ext>
            </p:extLst>
          </p:nvPr>
        </p:nvGraphicFramePr>
        <p:xfrm>
          <a:off x="9756876" y="5029095"/>
          <a:ext cx="924669" cy="8983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8223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9890439" y="5943670"/>
            <a:ext cx="65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(graph)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9150194" y="5394243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101600" y="5030764"/>
            <a:ext cx="219486" cy="8896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37" y="4871554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FCDB266-0F60-409C-B6D9-83F87A1A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65972"/>
              </p:ext>
            </p:extLst>
          </p:nvPr>
        </p:nvGraphicFramePr>
        <p:xfrm>
          <a:off x="1286879" y="2483772"/>
          <a:ext cx="597408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816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5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416294-382E-4D2D-9B0D-64EEB62BE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845495"/>
              </p:ext>
            </p:extLst>
          </p:nvPr>
        </p:nvGraphicFramePr>
        <p:xfrm>
          <a:off x="1286879" y="3714287"/>
          <a:ext cx="5974080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224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9ABDAC2-6300-4B20-9745-6A97A958509E}"/>
              </a:ext>
            </a:extLst>
          </p:cNvPr>
          <p:cNvSpPr txBox="1"/>
          <p:nvPr/>
        </p:nvSpPr>
        <p:spPr>
          <a:xfrm>
            <a:off x="130628" y="6255171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Sentiment Analysis on Movie Reviews</a:t>
            </a:r>
            <a:endParaRPr lang="ko-KR" altLang="en-US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Emotion dataset for NLP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41E77D2-1D02-48C8-AB58-4AC2908A9287}"/>
              </a:ext>
            </a:extLst>
          </p:cNvPr>
          <p:cNvCxnSpPr>
            <a:cxnSpLocks/>
          </p:cNvCxnSpPr>
          <p:nvPr/>
        </p:nvCxnSpPr>
        <p:spPr>
          <a:xfrm>
            <a:off x="1034" y="6325782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03D635C-10CA-4250-89CA-7A96172EC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5" b="40614"/>
          <a:stretch/>
        </p:blipFill>
        <p:spPr>
          <a:xfrm>
            <a:off x="8547836" y="2749340"/>
            <a:ext cx="3406987" cy="4662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AA5FC82-F7C1-4ACF-A865-82199D44F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33"/>
          <a:stretch/>
        </p:blipFill>
        <p:spPr>
          <a:xfrm>
            <a:off x="8547836" y="3607693"/>
            <a:ext cx="3406987" cy="6532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Edge embedding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Embedding layer of BERT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Experiment – Edge embedding 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030" name="Picture 6" descr="BERT word embedding layer (Devlin et al., 2018)">
            <a:extLst>
              <a:ext uri="{FF2B5EF4-FFF2-40B4-BE49-F238E27FC236}">
                <a16:creationId xmlns:a16="http://schemas.microsoft.com/office/drawing/2014/main" id="{DE90A96E-1364-4BA2-9751-19FB0F142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620593"/>
            <a:ext cx="80962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256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Grid search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Conventional models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Models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SVD, and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(Surprise library)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k(10,15, 25), name(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Pearson_baseline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Cosine)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learning_rate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(0.005, 0.006, 0.007)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based modes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Dimensions : 75, 150, 225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Drop out : 0.3, 0.5, 0.7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 rate : 0.005, 0.01, 0.02, 0.03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Grid search</a:t>
            </a:r>
          </a:p>
        </p:txBody>
      </p:sp>
    </p:spTree>
    <p:extLst>
      <p:ext uri="{BB962C8B-B14F-4D97-AF65-F5344CB8AC3E}">
        <p14:creationId xmlns:p14="http://schemas.microsoft.com/office/powerpoint/2010/main" val="2030850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5395" y="1036321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Relation between rating and sentiment/emotion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– Correlation graph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88BAC-BAB3-4719-9677-3EE7A96BC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" y="1733186"/>
            <a:ext cx="6040605" cy="45304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F9D5EF-BDC1-4E33-B7CA-4579FBF65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75" y="1733186"/>
            <a:ext cx="6040605" cy="4530454"/>
          </a:xfrm>
          <a:prstGeom prst="rect">
            <a:avLst/>
          </a:prstGeom>
        </p:spPr>
      </p:pic>
      <p:sp>
        <p:nvSpPr>
          <p:cNvPr id="30" name="Google Shape;299;p8">
            <a:extLst>
              <a:ext uri="{FF2B5EF4-FFF2-40B4-BE49-F238E27FC236}">
                <a16:creationId xmlns:a16="http://schemas.microsoft.com/office/drawing/2014/main" id="{5E245FC3-133D-4AFF-A709-FAA712281F30}"/>
              </a:ext>
            </a:extLst>
          </p:cNvPr>
          <p:cNvSpPr txBox="1"/>
          <p:nvPr/>
        </p:nvSpPr>
        <p:spPr>
          <a:xfrm>
            <a:off x="727515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7: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sentiment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99;p8">
            <a:extLst>
              <a:ext uri="{FF2B5EF4-FFF2-40B4-BE49-F238E27FC236}">
                <a16:creationId xmlns:a16="http://schemas.microsoft.com/office/drawing/2014/main" id="{F26672B0-7255-4472-A55E-E3C54780DF02}"/>
              </a:ext>
            </a:extLst>
          </p:cNvPr>
          <p:cNvSpPr txBox="1"/>
          <p:nvPr/>
        </p:nvSpPr>
        <p:spPr>
          <a:xfrm>
            <a:off x="6795594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emotion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317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Table</a:t>
            </a:r>
          </a:p>
        </p:txBody>
      </p:sp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D0B24023-C347-414D-826D-227209F60AD2}"/>
              </a:ext>
            </a:extLst>
          </p:cNvPr>
          <p:cNvSpPr txBox="1"/>
          <p:nvPr/>
        </p:nvSpPr>
        <p:spPr>
          <a:xfrm>
            <a:off x="3747816" y="6173748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1: RMSE results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94D6B6-D889-4798-A9CD-25AA6D016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69136"/>
              </p:ext>
            </p:extLst>
          </p:nvPr>
        </p:nvGraphicFramePr>
        <p:xfrm>
          <a:off x="2032000" y="1687406"/>
          <a:ext cx="8128000" cy="4079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7448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Model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RMSE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CF (user-based)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0.9233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4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      CF (item-based)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0.8818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SVD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0.8425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1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SVD++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0.8328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51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GCMC (feature X)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0.8267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3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GCMC (feature O)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0.8094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860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IGMC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0.8050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G-CXE (implicit)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240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G-CXE (explicit)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032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G-CXE (implicit + explicit)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132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4301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452687" y="2921168"/>
            <a:ext cx="5213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Conclusion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Natural language 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be used in a graph-based recommender system through a method of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stacking GCMC and BERT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both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ordinal data like sentiment and categorical data like emotion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also improve the performance of the model.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recommendation is better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than traditional methods because the graph reflects the multi-relational information between users and items.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4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Multi-relational graphs can be reflected in the GCMC in the manner we propose, and multi-relations can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 replaced by other meta-information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users and items.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5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This concept can be expanded in many domains like shopping, social network with other algorithms.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Conclusion (ongoing)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660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81264" y="2921168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82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250864" y="2921168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Appendix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82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F573BA-5862-4A02-8F7D-AB4A5DD6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44" y="1124532"/>
            <a:ext cx="6339842" cy="56329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Rotten Tomato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F7AC6-E8D0-4902-BF42-497C45CE5C78}"/>
              </a:ext>
            </a:extLst>
          </p:cNvPr>
          <p:cNvSpPr txBox="1"/>
          <p:nvPr/>
        </p:nvSpPr>
        <p:spPr>
          <a:xfrm>
            <a:off x="298027" y="1266613"/>
            <a:ext cx="5140960" cy="16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Features of rating score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Unlimited rating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need for data refinement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close to problems in the field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7483DD-08AB-4DF1-972F-26B5B07A3A45}"/>
              </a:ext>
            </a:extLst>
          </p:cNvPr>
          <p:cNvSpPr/>
          <p:nvPr/>
        </p:nvSpPr>
        <p:spPr>
          <a:xfrm>
            <a:off x="8832240" y="2157305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D524A4-2CE7-4A86-9AAA-6D313F4028CF}"/>
              </a:ext>
            </a:extLst>
          </p:cNvPr>
          <p:cNvSpPr/>
          <p:nvPr/>
        </p:nvSpPr>
        <p:spPr>
          <a:xfrm>
            <a:off x="8832240" y="3067152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2F027DB-94B5-4CFA-9F21-5ADF507763B1}"/>
              </a:ext>
            </a:extLst>
          </p:cNvPr>
          <p:cNvSpPr/>
          <p:nvPr/>
        </p:nvSpPr>
        <p:spPr>
          <a:xfrm>
            <a:off x="8832240" y="454373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0764B50-F6B5-41F1-B94C-3365CEE1F610}"/>
              </a:ext>
            </a:extLst>
          </p:cNvPr>
          <p:cNvSpPr/>
          <p:nvPr/>
        </p:nvSpPr>
        <p:spPr>
          <a:xfrm>
            <a:off x="8832240" y="5471101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2189378-86CD-4B9B-9C24-9EFA03BA3798}"/>
              </a:ext>
            </a:extLst>
          </p:cNvPr>
          <p:cNvSpPr/>
          <p:nvPr/>
        </p:nvSpPr>
        <p:spPr>
          <a:xfrm>
            <a:off x="8832240" y="655144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6170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3</a:t>
            </a: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46325" y="2188645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35568" y="4042739"/>
            <a:ext cx="6800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13516" y="6037769"/>
            <a:ext cx="702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53995" y="2019498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8622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46" idx="2"/>
          </p:cNvCxnSpPr>
          <p:nvPr/>
        </p:nvCxnSpPr>
        <p:spPr>
          <a:xfrm>
            <a:off x="5034431" y="2188645"/>
            <a:ext cx="1540317" cy="1865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37" idx="3"/>
            <a:endCxn id="246" idx="2"/>
          </p:cNvCxnSpPr>
          <p:nvPr/>
        </p:nvCxnSpPr>
        <p:spPr>
          <a:xfrm flipV="1">
            <a:off x="6227721" y="4054013"/>
            <a:ext cx="347027" cy="19840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51928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97554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3010727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42884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46" idx="6"/>
            <a:endCxn id="313" idx="0"/>
          </p:cNvCxnSpPr>
          <p:nvPr/>
        </p:nvCxnSpPr>
        <p:spPr>
          <a:xfrm flipV="1">
            <a:off x="6947837" y="4051356"/>
            <a:ext cx="483082" cy="26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82209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42251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51355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51355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5205852" y="3763587"/>
            <a:ext cx="1202192" cy="257054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FAC79E4-4241-4899-A9FF-85DE43EC38B4}"/>
              </a:ext>
            </a:extLst>
          </p:cNvPr>
          <p:cNvCxnSpPr>
            <a:cxnSpLocks/>
            <a:stCxn id="256" idx="0"/>
            <a:endCxn id="42" idx="2"/>
          </p:cNvCxnSpPr>
          <p:nvPr/>
        </p:nvCxnSpPr>
        <p:spPr>
          <a:xfrm>
            <a:off x="5053944" y="4042739"/>
            <a:ext cx="295105" cy="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9C938E9-216C-434D-A96E-D5AFE342A90B}"/>
              </a:ext>
            </a:extLst>
          </p:cNvPr>
          <p:cNvCxnSpPr>
            <a:cxnSpLocks/>
            <a:stCxn id="263" idx="0"/>
            <a:endCxn id="269" idx="2"/>
          </p:cNvCxnSpPr>
          <p:nvPr/>
        </p:nvCxnSpPr>
        <p:spPr>
          <a:xfrm flipV="1">
            <a:off x="5053944" y="6037745"/>
            <a:ext cx="295105" cy="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/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spc="-3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600" i="0" spc="-3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" name="순서도: 논리합 245">
            <a:extLst>
              <a:ext uri="{FF2B5EF4-FFF2-40B4-BE49-F238E27FC236}">
                <a16:creationId xmlns:a16="http://schemas.microsoft.com/office/drawing/2014/main" id="{E8F0135B-FE93-4597-8A9B-8F56A4C3BC88}"/>
              </a:ext>
            </a:extLst>
          </p:cNvPr>
          <p:cNvSpPr/>
          <p:nvPr/>
        </p:nvSpPr>
        <p:spPr>
          <a:xfrm>
            <a:off x="6574748" y="3867468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순서도: 가산 접합 41">
            <a:extLst>
              <a:ext uri="{FF2B5EF4-FFF2-40B4-BE49-F238E27FC236}">
                <a16:creationId xmlns:a16="http://schemas.microsoft.com/office/drawing/2014/main" id="{63EA1110-0BC9-4897-A131-20B345CAC071}"/>
              </a:ext>
            </a:extLst>
          </p:cNvPr>
          <p:cNvSpPr/>
          <p:nvPr/>
        </p:nvSpPr>
        <p:spPr>
          <a:xfrm>
            <a:off x="5349049" y="3860695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순서도: 가산 접합 268">
            <a:extLst>
              <a:ext uri="{FF2B5EF4-FFF2-40B4-BE49-F238E27FC236}">
                <a16:creationId xmlns:a16="http://schemas.microsoft.com/office/drawing/2014/main" id="{74C2F890-1994-4C8F-8FE8-D667F4B0121F}"/>
              </a:ext>
            </a:extLst>
          </p:cNvPr>
          <p:cNvSpPr/>
          <p:nvPr/>
        </p:nvSpPr>
        <p:spPr>
          <a:xfrm>
            <a:off x="5349049" y="5855443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9FFD5E93-BFD5-47AF-9EB4-2D7EE4560326}"/>
              </a:ext>
            </a:extLst>
          </p:cNvPr>
          <p:cNvCxnSpPr>
            <a:cxnSpLocks/>
            <a:stCxn id="272" idx="3"/>
            <a:endCxn id="246" idx="2"/>
          </p:cNvCxnSpPr>
          <p:nvPr/>
        </p:nvCxnSpPr>
        <p:spPr>
          <a:xfrm flipV="1">
            <a:off x="6227721" y="4054013"/>
            <a:ext cx="347027" cy="41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/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193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4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46325" y="2188645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35568" y="4042739"/>
            <a:ext cx="6800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13516" y="6037769"/>
            <a:ext cx="702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53995" y="2019498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46240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8622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57474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137" idx="0"/>
            <a:endCxn id="278" idx="2"/>
          </p:cNvCxnSpPr>
          <p:nvPr/>
        </p:nvCxnSpPr>
        <p:spPr>
          <a:xfrm flipV="1">
            <a:off x="5599801" y="4033694"/>
            <a:ext cx="974946" cy="95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" idx="0"/>
            <a:endCxn id="278" idx="2"/>
          </p:cNvCxnSpPr>
          <p:nvPr/>
        </p:nvCxnSpPr>
        <p:spPr>
          <a:xfrm>
            <a:off x="5599801" y="2185633"/>
            <a:ext cx="974946" cy="18480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138" idx="0"/>
            <a:endCxn id="278" idx="2"/>
          </p:cNvCxnSpPr>
          <p:nvPr/>
        </p:nvCxnSpPr>
        <p:spPr>
          <a:xfrm flipV="1">
            <a:off x="5599801" y="4033694"/>
            <a:ext cx="974946" cy="20001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947836" y="4033694"/>
            <a:ext cx="48308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5183875" y="1574343"/>
            <a:ext cx="568272" cy="507082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79984F-E75C-41D9-9F69-CF88226F00DC}"/>
              </a:ext>
            </a:extLst>
          </p:cNvPr>
          <p:cNvSpPr/>
          <p:nvPr/>
        </p:nvSpPr>
        <p:spPr>
          <a:xfrm rot="5400000">
            <a:off x="4849000" y="2046122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4810698-4CBB-49F6-A3C5-5F38C463E354}"/>
              </a:ext>
            </a:extLst>
          </p:cNvPr>
          <p:cNvSpPr/>
          <p:nvPr/>
        </p:nvSpPr>
        <p:spPr>
          <a:xfrm rot="5400000">
            <a:off x="4849000" y="3903732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BA01AE2-9DD1-414E-801E-F6BF8D65586A}"/>
              </a:ext>
            </a:extLst>
          </p:cNvPr>
          <p:cNvSpPr/>
          <p:nvPr/>
        </p:nvSpPr>
        <p:spPr>
          <a:xfrm rot="5400000">
            <a:off x="4849000" y="5894365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FAC79E4-4241-4899-A9FF-85DE43EC38B4}"/>
              </a:ext>
            </a:extLst>
          </p:cNvPr>
          <p:cNvCxnSpPr>
            <a:cxnSpLocks/>
            <a:stCxn id="256" idx="0"/>
            <a:endCxn id="137" idx="2"/>
          </p:cNvCxnSpPr>
          <p:nvPr/>
        </p:nvCxnSpPr>
        <p:spPr>
          <a:xfrm>
            <a:off x="5053944" y="4042739"/>
            <a:ext cx="266835" cy="5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9C938E9-216C-434D-A96E-D5AFE342A90B}"/>
              </a:ext>
            </a:extLst>
          </p:cNvPr>
          <p:cNvCxnSpPr>
            <a:cxnSpLocks/>
            <a:stCxn id="263" idx="0"/>
            <a:endCxn id="138" idx="2"/>
          </p:cNvCxnSpPr>
          <p:nvPr/>
        </p:nvCxnSpPr>
        <p:spPr>
          <a:xfrm flipV="1">
            <a:off x="5053944" y="6033876"/>
            <a:ext cx="266835" cy="38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9B100017-D4C3-41BF-8910-2B8147ACD109}"/>
              </a:ext>
            </a:extLst>
          </p:cNvPr>
          <p:cNvCxnSpPr>
            <a:cxnSpLocks/>
            <a:stCxn id="249" idx="0"/>
            <a:endCxn id="2" idx="2"/>
          </p:cNvCxnSpPr>
          <p:nvPr/>
        </p:nvCxnSpPr>
        <p:spPr>
          <a:xfrm flipV="1">
            <a:off x="5034431" y="2185633"/>
            <a:ext cx="286348" cy="3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926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355536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317200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583536" y="4087699"/>
            <a:ext cx="1528269" cy="5426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9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(normalization)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9"/>
            <a:ext cx="907851" cy="5426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G-CXE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583537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583537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 Vector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464033" y="2815653"/>
            <a:ext cx="986619" cy="18146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Model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714443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3424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714443"/>
            <a:ext cx="428292" cy="6445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359000"/>
            <a:ext cx="32174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111805" y="4359000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111807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FA933-CC2C-4996-AB4E-58330D9E9B57}"/>
              </a:ext>
            </a:extLst>
          </p:cNvPr>
          <p:cNvCxnSpPr>
            <a:cxnSpLocks/>
            <a:stCxn id="82" idx="1"/>
            <a:endCxn id="69" idx="3"/>
          </p:cNvCxnSpPr>
          <p:nvPr/>
        </p:nvCxnSpPr>
        <p:spPr>
          <a:xfrm flipH="1">
            <a:off x="7450652" y="3447683"/>
            <a:ext cx="447819" cy="27529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71" idx="1"/>
            <a:endCxn id="69" idx="3"/>
          </p:cNvCxnSpPr>
          <p:nvPr/>
        </p:nvCxnSpPr>
        <p:spPr>
          <a:xfrm flipH="1" flipV="1">
            <a:off x="7450652" y="3722976"/>
            <a:ext cx="447819" cy="2763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39684" y="3355536"/>
            <a:ext cx="838918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Ensemble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80192" y="3355536"/>
            <a:ext cx="894092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111806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71" idx="3"/>
          </p:cNvCxnSpPr>
          <p:nvPr/>
        </p:nvCxnSpPr>
        <p:spPr>
          <a:xfrm flipH="1">
            <a:off x="8896163" y="3714733"/>
            <a:ext cx="443521" cy="28462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8ECAF2E-DE2C-40B4-9743-6FB4B4886C86}"/>
              </a:ext>
            </a:extLst>
          </p:cNvPr>
          <p:cNvCxnSpPr>
            <a:cxnSpLocks/>
            <a:stCxn id="104" idx="1"/>
            <a:endCxn id="82" idx="3"/>
          </p:cNvCxnSpPr>
          <p:nvPr/>
        </p:nvCxnSpPr>
        <p:spPr>
          <a:xfrm flipH="1" flipV="1">
            <a:off x="8896163" y="3447683"/>
            <a:ext cx="443521" cy="26705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178602" y="3714733"/>
            <a:ext cx="40159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539998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ED3BE-E548-48EB-BF30-637BDAD82A76}"/>
              </a:ext>
            </a:extLst>
          </p:cNvPr>
          <p:cNvSpPr txBox="1"/>
          <p:nvPr/>
        </p:nvSpPr>
        <p:spPr>
          <a:xfrm>
            <a:off x="787032" y="302289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1)</a:t>
            </a:r>
            <a:endParaRPr lang="ko-KR" altLang="en-US" sz="1000" b="1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7EE11B-530E-4637-8CE2-48932C1C6742}"/>
              </a:ext>
            </a:extLst>
          </p:cNvPr>
          <p:cNvSpPr txBox="1"/>
          <p:nvPr/>
        </p:nvSpPr>
        <p:spPr>
          <a:xfrm>
            <a:off x="2126056" y="302566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2)</a:t>
            </a:r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E8B66CF-7568-4E1A-8B68-D6C6F3EA55CB}"/>
              </a:ext>
            </a:extLst>
          </p:cNvPr>
          <p:cNvSpPr txBox="1"/>
          <p:nvPr/>
        </p:nvSpPr>
        <p:spPr>
          <a:xfrm>
            <a:off x="350196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3)</a:t>
            </a:r>
            <a:endParaRPr lang="ko-KR" altLang="en-US" sz="1000" b="1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1F72A5E-702D-404E-A0BC-2296336B6DBC}"/>
              </a:ext>
            </a:extLst>
          </p:cNvPr>
          <p:cNvSpPr txBox="1"/>
          <p:nvPr/>
        </p:nvSpPr>
        <p:spPr>
          <a:xfrm>
            <a:off x="5041769" y="251408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4)</a:t>
            </a:r>
            <a:endParaRPr lang="ko-KR" altLang="en-US" sz="1000" b="1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3B49757-7773-4F6E-8571-8A7B4BF54CAA}"/>
              </a:ext>
            </a:extLst>
          </p:cNvPr>
          <p:cNvSpPr txBox="1"/>
          <p:nvPr/>
        </p:nvSpPr>
        <p:spPr>
          <a:xfrm>
            <a:off x="665144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5)</a:t>
            </a:r>
            <a:endParaRPr lang="ko-KR" altLang="en-US" sz="1000" b="1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D6CE441-2875-4651-8CFD-301B00561638}"/>
              </a:ext>
            </a:extLst>
          </p:cNvPr>
          <p:cNvSpPr txBox="1"/>
          <p:nvPr/>
        </p:nvSpPr>
        <p:spPr>
          <a:xfrm>
            <a:off x="8040097" y="2523558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6)</a:t>
            </a:r>
            <a:endParaRPr lang="ko-KR" altLang="en-US" sz="1000" b="1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9D3309C-6FE3-4F05-ACEB-607894E932D6}"/>
              </a:ext>
            </a:extLst>
          </p:cNvPr>
          <p:cNvSpPr txBox="1"/>
          <p:nvPr/>
        </p:nvSpPr>
        <p:spPr>
          <a:xfrm>
            <a:off x="9453242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7)</a:t>
            </a:r>
            <a:endParaRPr lang="ko-KR" altLang="en-US" sz="1000" b="1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1082E1-2BA2-4D56-871A-7B9ED8D16C5F}"/>
              </a:ext>
            </a:extLst>
          </p:cNvPr>
          <p:cNvSpPr txBox="1"/>
          <p:nvPr/>
        </p:nvSpPr>
        <p:spPr>
          <a:xfrm>
            <a:off x="10721337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8)</a:t>
            </a:r>
            <a:endParaRPr lang="ko-KR" altLang="en-US" sz="1000" b="1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76095" y="3385699"/>
            <a:ext cx="26203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B260A2-ADEE-4705-BB1B-E2C7F2D33F95}"/>
              </a:ext>
            </a:extLst>
          </p:cNvPr>
          <p:cNvGrpSpPr/>
          <p:nvPr/>
        </p:nvGrpSpPr>
        <p:grpSpPr>
          <a:xfrm>
            <a:off x="7898471" y="3802304"/>
            <a:ext cx="997692" cy="400111"/>
            <a:chOff x="7784584" y="3987631"/>
            <a:chExt cx="1159405" cy="81380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A25BC4-D982-4BDB-A247-33C3940622DA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D7E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1DBF2B7-E7A4-47F8-BD7E-C91667D3197D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817615" y="4174949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Implicit CX Embedding</a:t>
            </a:r>
            <a:endParaRPr lang="ko-KR" altLang="en-US" sz="1000" b="1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023E0CB-671A-47B2-9135-77F625872F25}"/>
              </a:ext>
            </a:extLst>
          </p:cNvPr>
          <p:cNvGrpSpPr/>
          <p:nvPr/>
        </p:nvGrpSpPr>
        <p:grpSpPr>
          <a:xfrm>
            <a:off x="7898471" y="3250625"/>
            <a:ext cx="997692" cy="400111"/>
            <a:chOff x="7784584" y="3987631"/>
            <a:chExt cx="1159405" cy="813803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B415ACD-CBB9-4CE4-9806-E3CB8CF7AF8B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FFABA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2DADC16-418B-472A-9245-29FA5599324F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3419F091-0478-4093-8DC4-048774D6B515}"/>
              </a:ext>
            </a:extLst>
          </p:cNvPr>
          <p:cNvSpPr txBox="1"/>
          <p:nvPr/>
        </p:nvSpPr>
        <p:spPr>
          <a:xfrm>
            <a:off x="7817615" y="2861383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Explicit CX Embedding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457839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Baseline (IGMC) + IDEA : G-CXE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751D16DA-580B-4CE3-B79F-024C6532BB0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D15713-7BA2-43CB-B503-06A9D19E352A}"/>
              </a:ext>
            </a:extLst>
          </p:cNvPr>
          <p:cNvSpPr/>
          <p:nvPr/>
        </p:nvSpPr>
        <p:spPr>
          <a:xfrm>
            <a:off x="3620437" y="2482894"/>
            <a:ext cx="3632334" cy="256154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2D3D7D-78D0-496E-8AC9-226806D4444D}"/>
              </a:ext>
            </a:extLst>
          </p:cNvPr>
          <p:cNvSpPr txBox="1"/>
          <p:nvPr/>
        </p:nvSpPr>
        <p:spPr>
          <a:xfrm>
            <a:off x="3823979" y="5662338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99726E-BB67-494B-A876-592DE167DD29}"/>
              </a:ext>
            </a:extLst>
          </p:cNvPr>
          <p:cNvSpPr txBox="1"/>
          <p:nvPr/>
        </p:nvSpPr>
        <p:spPr>
          <a:xfrm>
            <a:off x="3640814" y="5920994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09EDEF0-60C5-418F-8045-D887C93E6DE4}"/>
              </a:ext>
            </a:extLst>
          </p:cNvPr>
          <p:cNvCxnSpPr>
            <a:cxnSpLocks/>
          </p:cNvCxnSpPr>
          <p:nvPr/>
        </p:nvCxnSpPr>
        <p:spPr>
          <a:xfrm flipV="1">
            <a:off x="4614673" y="5107893"/>
            <a:ext cx="0" cy="478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BC97618-7AEB-41F9-BC6D-A8EDE4ABDF2E}"/>
              </a:ext>
            </a:extLst>
          </p:cNvPr>
          <p:cNvSpPr/>
          <p:nvPr/>
        </p:nvSpPr>
        <p:spPr>
          <a:xfrm>
            <a:off x="3595584" y="5640422"/>
            <a:ext cx="1992947" cy="8515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DC5B61-1BC5-41C1-83A7-B31DF70BCBB4}"/>
              </a:ext>
            </a:extLst>
          </p:cNvPr>
          <p:cNvSpPr txBox="1"/>
          <p:nvPr/>
        </p:nvSpPr>
        <p:spPr>
          <a:xfrm>
            <a:off x="5667094" y="5716183"/>
            <a:ext cx="2652718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Explicit CX Embedding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Implicit CX 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41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Implicit CX Embedding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4402599" y="2228029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3613578" y="2956571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>
            <a:off x="6341736" y="3165117"/>
            <a:ext cx="12411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7140701" y="2995970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6969216" y="2015899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785233" y="5252266"/>
            <a:ext cx="1222578" cy="338294"/>
            <a:chOff x="4206426" y="1892765"/>
            <a:chExt cx="1222578" cy="33829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320" idx="1"/>
          </p:cNvCxnSpPr>
          <p:nvPr/>
        </p:nvCxnSpPr>
        <p:spPr>
          <a:xfrm flipV="1">
            <a:off x="7921137" y="3163262"/>
            <a:ext cx="1080428" cy="1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528759" y="2963835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11003905" y="2588520"/>
            <a:ext cx="5143" cy="375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B10D89-DA25-429D-A967-F2B9F206CE76}"/>
              </a:ext>
            </a:extLst>
          </p:cNvPr>
          <p:cNvGrpSpPr/>
          <p:nvPr/>
        </p:nvGrpSpPr>
        <p:grpSpPr>
          <a:xfrm>
            <a:off x="10523617" y="1787679"/>
            <a:ext cx="960575" cy="781389"/>
            <a:chOff x="10197061" y="1197879"/>
            <a:chExt cx="960575" cy="781389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496D3748-9FC5-42F6-A81F-9F34E92135E3}"/>
                </a:ext>
              </a:extLst>
            </p:cNvPr>
            <p:cNvGrpSpPr/>
            <p:nvPr/>
          </p:nvGrpSpPr>
          <p:grpSpPr>
            <a:xfrm>
              <a:off x="10480606" y="1566095"/>
              <a:ext cx="413173" cy="413173"/>
              <a:chOff x="10467900" y="2664429"/>
              <a:chExt cx="413173" cy="413173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720DFA90-DE40-4E42-86D8-05D40B6AFB99}"/>
                  </a:ext>
                </a:extLst>
              </p:cNvPr>
              <p:cNvSpPr/>
              <p:nvPr/>
            </p:nvSpPr>
            <p:spPr>
              <a:xfrm>
                <a:off x="10467900" y="2664429"/>
                <a:ext cx="413173" cy="41317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1D04325-194B-47F6-A6B9-BBBEF4E2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8B1DEFD-40B1-4EC3-88B4-60835BD21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71" r="-7143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5595F78-3ADC-4164-9A33-AE9450871008}"/>
                </a:ext>
              </a:extLst>
            </p:cNvPr>
            <p:cNvSpPr txBox="1"/>
            <p:nvPr/>
          </p:nvSpPr>
          <p:spPr>
            <a:xfrm>
              <a:off x="10197061" y="119787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Target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9001565" y="2754158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819773" y="3163262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291B369-7BB5-4B90-983E-BABA1E812ED7}"/>
              </a:ext>
            </a:extLst>
          </p:cNvPr>
          <p:cNvSpPr txBox="1"/>
          <p:nvPr/>
        </p:nvSpPr>
        <p:spPr>
          <a:xfrm>
            <a:off x="4653298" y="4510074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Edge Features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28D4C3-F3DB-41BB-B275-6B88374157BD}"/>
              </a:ext>
            </a:extLst>
          </p:cNvPr>
          <p:cNvSpPr txBox="1"/>
          <p:nvPr/>
        </p:nvSpPr>
        <p:spPr>
          <a:xfrm>
            <a:off x="4532181" y="1913174"/>
            <a:ext cx="1838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208D79-C425-41BE-9A7D-36E8199D6C7E}"/>
              </a:ext>
            </a:extLst>
          </p:cNvPr>
          <p:cNvSpPr/>
          <p:nvPr/>
        </p:nvSpPr>
        <p:spPr>
          <a:xfrm>
            <a:off x="3593319" y="5062426"/>
            <a:ext cx="926173" cy="721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6333DC2-FBAD-4AB5-88A4-988B41CB1CBC}"/>
              </a:ext>
            </a:extLst>
          </p:cNvPr>
          <p:cNvCxnSpPr>
            <a:cxnSpLocks/>
            <a:stCxn id="7" idx="3"/>
            <a:endCxn id="256" idx="2"/>
          </p:cNvCxnSpPr>
          <p:nvPr/>
        </p:nvCxnSpPr>
        <p:spPr>
          <a:xfrm flipV="1">
            <a:off x="4519492" y="5421413"/>
            <a:ext cx="707883" cy="16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61793AF-B68D-4FC0-A4E3-331414C122AB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5443992" y="3896126"/>
            <a:ext cx="0" cy="6139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40B0029-EFBD-4EA6-96FB-EB9D216E9474}"/>
              </a:ext>
            </a:extLst>
          </p:cNvPr>
          <p:cNvSpPr txBox="1"/>
          <p:nvPr/>
        </p:nvSpPr>
        <p:spPr>
          <a:xfrm>
            <a:off x="1091641" y="4905884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3D1EBF2-3C2F-46E9-BA31-7F0E4FFAE763}"/>
              </a:ext>
            </a:extLst>
          </p:cNvPr>
          <p:cNvSpPr txBox="1"/>
          <p:nvPr/>
        </p:nvSpPr>
        <p:spPr>
          <a:xfrm>
            <a:off x="908476" y="5164540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4FCAF23-5FFB-4838-A4C7-D6EAC5EEFA9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901315" y="5421413"/>
            <a:ext cx="692004" cy="16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A0DFE-9C36-4E0C-84AA-E54A67CD8994}"/>
              </a:ext>
            </a:extLst>
          </p:cNvPr>
          <p:cNvSpPr/>
          <p:nvPr/>
        </p:nvSpPr>
        <p:spPr>
          <a:xfrm>
            <a:off x="860213" y="4360098"/>
            <a:ext cx="5217666" cy="184511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437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Embedding1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731455" y="1700450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942434" y="2428992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>
            <a:off x="4670592" y="2637538"/>
            <a:ext cx="12411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5469557" y="2468391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298072" y="1488320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>
            <a:off x="3167836" y="3552671"/>
            <a:ext cx="1222578" cy="338294"/>
            <a:chOff x="4206426" y="1892765"/>
            <a:chExt cx="1222578" cy="33829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320" idx="1"/>
          </p:cNvCxnSpPr>
          <p:nvPr/>
        </p:nvCxnSpPr>
        <p:spPr>
          <a:xfrm flipV="1">
            <a:off x="6249993" y="2635683"/>
            <a:ext cx="1080428" cy="1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8857615" y="2436256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9332761" y="2060941"/>
            <a:ext cx="5143" cy="375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B10D89-DA25-429D-A967-F2B9F206CE76}"/>
              </a:ext>
            </a:extLst>
          </p:cNvPr>
          <p:cNvGrpSpPr/>
          <p:nvPr/>
        </p:nvGrpSpPr>
        <p:grpSpPr>
          <a:xfrm>
            <a:off x="8852473" y="1260100"/>
            <a:ext cx="960575" cy="781389"/>
            <a:chOff x="10197061" y="1197879"/>
            <a:chExt cx="960575" cy="781389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496D3748-9FC5-42F6-A81F-9F34E92135E3}"/>
                </a:ext>
              </a:extLst>
            </p:cNvPr>
            <p:cNvGrpSpPr/>
            <p:nvPr/>
          </p:nvGrpSpPr>
          <p:grpSpPr>
            <a:xfrm>
              <a:off x="10480606" y="1566095"/>
              <a:ext cx="413173" cy="413173"/>
              <a:chOff x="10467900" y="2664429"/>
              <a:chExt cx="413173" cy="413173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720DFA90-DE40-4E42-86D8-05D40B6AFB99}"/>
                  </a:ext>
                </a:extLst>
              </p:cNvPr>
              <p:cNvSpPr/>
              <p:nvPr/>
            </p:nvSpPr>
            <p:spPr>
              <a:xfrm>
                <a:off x="10467900" y="2664429"/>
                <a:ext cx="413173" cy="41317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1D04325-194B-47F6-A6B9-BBBEF4E2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8B1DEFD-40B1-4EC3-88B4-60835BD21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71" r="-7143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5595F78-3ADC-4164-9A33-AE9450871008}"/>
                </a:ext>
              </a:extLst>
            </p:cNvPr>
            <p:cNvSpPr txBox="1"/>
            <p:nvPr/>
          </p:nvSpPr>
          <p:spPr>
            <a:xfrm>
              <a:off x="10197061" y="119787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Target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7330421" y="2226579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148629" y="2635683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291B369-7BB5-4B90-983E-BABA1E812ED7}"/>
              </a:ext>
            </a:extLst>
          </p:cNvPr>
          <p:cNvSpPr txBox="1"/>
          <p:nvPr/>
        </p:nvSpPr>
        <p:spPr>
          <a:xfrm>
            <a:off x="2988250" y="3980361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Edge Features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28D4C3-F3DB-41BB-B275-6B88374157BD}"/>
              </a:ext>
            </a:extLst>
          </p:cNvPr>
          <p:cNvSpPr txBox="1"/>
          <p:nvPr/>
        </p:nvSpPr>
        <p:spPr>
          <a:xfrm>
            <a:off x="2861037" y="1385595"/>
            <a:ext cx="1838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61793AF-B68D-4FC0-A4E3-331414C122AB}"/>
              </a:ext>
            </a:extLst>
          </p:cNvPr>
          <p:cNvCxnSpPr>
            <a:cxnSpLocks/>
            <a:stCxn id="69" idx="0"/>
          </p:cNvCxnSpPr>
          <p:nvPr/>
        </p:nvCxnSpPr>
        <p:spPr>
          <a:xfrm flipV="1">
            <a:off x="3774440" y="4288139"/>
            <a:ext cx="0" cy="11691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40B0029-EFBD-4EA6-96FB-EB9D216E9474}"/>
              </a:ext>
            </a:extLst>
          </p:cNvPr>
          <p:cNvSpPr txBox="1"/>
          <p:nvPr/>
        </p:nvSpPr>
        <p:spPr>
          <a:xfrm>
            <a:off x="4222556" y="5457331"/>
            <a:ext cx="15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Rating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A0DFE-9C36-4E0C-84AA-E54A67CD8994}"/>
              </a:ext>
            </a:extLst>
          </p:cNvPr>
          <p:cNvSpPr/>
          <p:nvPr/>
        </p:nvSpPr>
        <p:spPr>
          <a:xfrm>
            <a:off x="1786759" y="3473003"/>
            <a:ext cx="3846786" cy="249501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EE1FB91-271C-4369-A9DB-2F4FEFBDBD0E}"/>
              </a:ext>
            </a:extLst>
          </p:cNvPr>
          <p:cNvSpPr txBox="1"/>
          <p:nvPr/>
        </p:nvSpPr>
        <p:spPr>
          <a:xfrm>
            <a:off x="2983746" y="5457331"/>
            <a:ext cx="15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Emotion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4AAED3-8F1A-4B4F-8EFB-1EE7475BA585}"/>
              </a:ext>
            </a:extLst>
          </p:cNvPr>
          <p:cNvSpPr txBox="1"/>
          <p:nvPr/>
        </p:nvSpPr>
        <p:spPr>
          <a:xfrm>
            <a:off x="1677462" y="5457331"/>
            <a:ext cx="15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Sentiment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E3DD049-0D4F-4FED-890B-C29323506599}"/>
              </a:ext>
            </a:extLst>
          </p:cNvPr>
          <p:cNvCxnSpPr>
            <a:cxnSpLocks/>
            <a:stCxn id="70" idx="0"/>
            <a:endCxn id="72" idx="2"/>
          </p:cNvCxnSpPr>
          <p:nvPr/>
        </p:nvCxnSpPr>
        <p:spPr>
          <a:xfrm flipV="1">
            <a:off x="2468156" y="4288138"/>
            <a:ext cx="1310788" cy="1169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5A9B1-20BE-45B2-9FE0-97B5F11DA2B5}"/>
              </a:ext>
            </a:extLst>
          </p:cNvPr>
          <p:cNvCxnSpPr>
            <a:cxnSpLocks/>
            <a:stCxn id="84" idx="0"/>
            <a:endCxn id="72" idx="2"/>
          </p:cNvCxnSpPr>
          <p:nvPr/>
        </p:nvCxnSpPr>
        <p:spPr>
          <a:xfrm flipH="1" flipV="1">
            <a:off x="3778944" y="4288138"/>
            <a:ext cx="1234306" cy="1169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404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Motivation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Industry of Recommender System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 experience(UX) is required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marketing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watching the movies, UX may be expressed as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Sentiment/Emotion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(CX)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[1]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means </a:t>
            </a:r>
            <a:r>
              <a:rPr lang="en-US" altLang="ko-KR" u="sng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unforgettable experiences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from watching a film.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User’s psychological information  -&gt; Sentiment/Emotion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Rational basis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User’s feelings are reflected in the movie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emotions about the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movie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 satisfaction.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Emotional information can be used as personalized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D09DB-3F7C-4D7E-9E05-85B9EBAE0E05}"/>
              </a:ext>
            </a:extLst>
          </p:cNvPr>
          <p:cNvSpPr txBox="1"/>
          <p:nvPr/>
        </p:nvSpPr>
        <p:spPr>
          <a:xfrm>
            <a:off x="130628" y="6255171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Cinematic experience, film space, and the child’s world (Canadian Journal of Film Studies 2010)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The impact of emotions on the helpfulness of movie reviews (JART 2015)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A8FD5-8C4C-4FA9-8761-1929DA97D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38" y="1614347"/>
            <a:ext cx="1604713" cy="16047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B7CEC-BDCD-4A11-9928-108357964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30" y="4080029"/>
            <a:ext cx="1535127" cy="153512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5F390F-F5F9-4DE8-B7A7-37F0491A04CF}"/>
              </a:ext>
            </a:extLst>
          </p:cNvPr>
          <p:cNvCxnSpPr>
            <a:cxnSpLocks/>
          </p:cNvCxnSpPr>
          <p:nvPr/>
        </p:nvCxnSpPr>
        <p:spPr>
          <a:xfrm>
            <a:off x="1034" y="6309360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62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Embedding2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731455" y="1700450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942434" y="2428992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>
            <a:off x="4670592" y="2637538"/>
            <a:ext cx="12411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5469557" y="2468391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298072" y="1488320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>
            <a:off x="3167836" y="3552671"/>
            <a:ext cx="1222578" cy="338294"/>
            <a:chOff x="4206426" y="1892765"/>
            <a:chExt cx="1222578" cy="33829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320" idx="1"/>
          </p:cNvCxnSpPr>
          <p:nvPr/>
        </p:nvCxnSpPr>
        <p:spPr>
          <a:xfrm flipV="1">
            <a:off x="6249993" y="2635683"/>
            <a:ext cx="1080428" cy="1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8857615" y="2436256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9332761" y="2060941"/>
            <a:ext cx="5143" cy="375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B10D89-DA25-429D-A967-F2B9F206CE76}"/>
              </a:ext>
            </a:extLst>
          </p:cNvPr>
          <p:cNvGrpSpPr/>
          <p:nvPr/>
        </p:nvGrpSpPr>
        <p:grpSpPr>
          <a:xfrm>
            <a:off x="8852473" y="1260100"/>
            <a:ext cx="960575" cy="781389"/>
            <a:chOff x="10197061" y="1197879"/>
            <a:chExt cx="960575" cy="781389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496D3748-9FC5-42F6-A81F-9F34E92135E3}"/>
                </a:ext>
              </a:extLst>
            </p:cNvPr>
            <p:cNvGrpSpPr/>
            <p:nvPr/>
          </p:nvGrpSpPr>
          <p:grpSpPr>
            <a:xfrm>
              <a:off x="10480606" y="1566095"/>
              <a:ext cx="413173" cy="413173"/>
              <a:chOff x="10467900" y="2664429"/>
              <a:chExt cx="413173" cy="413173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720DFA90-DE40-4E42-86D8-05D40B6AFB99}"/>
                  </a:ext>
                </a:extLst>
              </p:cNvPr>
              <p:cNvSpPr/>
              <p:nvPr/>
            </p:nvSpPr>
            <p:spPr>
              <a:xfrm>
                <a:off x="10467900" y="2664429"/>
                <a:ext cx="413173" cy="41317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1D04325-194B-47F6-A6B9-BBBEF4E2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8B1DEFD-40B1-4EC3-88B4-60835BD21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71" r="-7143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5595F78-3ADC-4164-9A33-AE9450871008}"/>
                </a:ext>
              </a:extLst>
            </p:cNvPr>
            <p:cNvSpPr txBox="1"/>
            <p:nvPr/>
          </p:nvSpPr>
          <p:spPr>
            <a:xfrm>
              <a:off x="10197061" y="119787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Target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7330421" y="2226579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148629" y="2635683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291B369-7BB5-4B90-983E-BABA1E812ED7}"/>
              </a:ext>
            </a:extLst>
          </p:cNvPr>
          <p:cNvSpPr txBox="1"/>
          <p:nvPr/>
        </p:nvSpPr>
        <p:spPr>
          <a:xfrm>
            <a:off x="2988250" y="3980361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Edge Features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28D4C3-F3DB-41BB-B275-6B88374157BD}"/>
              </a:ext>
            </a:extLst>
          </p:cNvPr>
          <p:cNvSpPr txBox="1"/>
          <p:nvPr/>
        </p:nvSpPr>
        <p:spPr>
          <a:xfrm>
            <a:off x="2861037" y="1385595"/>
            <a:ext cx="1838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A0DFE-9C36-4E0C-84AA-E54A67CD8994}"/>
              </a:ext>
            </a:extLst>
          </p:cNvPr>
          <p:cNvSpPr/>
          <p:nvPr/>
        </p:nvSpPr>
        <p:spPr>
          <a:xfrm>
            <a:off x="1786759" y="3473003"/>
            <a:ext cx="3846786" cy="249501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EE1FB91-271C-4369-A9DB-2F4FEFBDBD0E}"/>
              </a:ext>
            </a:extLst>
          </p:cNvPr>
          <p:cNvSpPr txBox="1"/>
          <p:nvPr/>
        </p:nvSpPr>
        <p:spPr>
          <a:xfrm>
            <a:off x="3660146" y="5457331"/>
            <a:ext cx="15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Emotion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4AAED3-8F1A-4B4F-8EFB-1EE7475BA585}"/>
              </a:ext>
            </a:extLst>
          </p:cNvPr>
          <p:cNvSpPr txBox="1"/>
          <p:nvPr/>
        </p:nvSpPr>
        <p:spPr>
          <a:xfrm>
            <a:off x="2367955" y="5457331"/>
            <a:ext cx="15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Sentiment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E3DD049-0D4F-4FED-890B-C29323506599}"/>
              </a:ext>
            </a:extLst>
          </p:cNvPr>
          <p:cNvCxnSpPr>
            <a:cxnSpLocks/>
            <a:stCxn id="70" idx="0"/>
            <a:endCxn id="72" idx="2"/>
          </p:cNvCxnSpPr>
          <p:nvPr/>
        </p:nvCxnSpPr>
        <p:spPr>
          <a:xfrm flipV="1">
            <a:off x="3158649" y="4288138"/>
            <a:ext cx="620295" cy="1169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5A9B1-20BE-45B2-9FE0-97B5F11DA2B5}"/>
              </a:ext>
            </a:extLst>
          </p:cNvPr>
          <p:cNvCxnSpPr>
            <a:cxnSpLocks/>
            <a:stCxn id="69" idx="0"/>
            <a:endCxn id="72" idx="2"/>
          </p:cNvCxnSpPr>
          <p:nvPr/>
        </p:nvCxnSpPr>
        <p:spPr>
          <a:xfrm flipH="1" flipV="1">
            <a:off x="3778944" y="4288138"/>
            <a:ext cx="671896" cy="1169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468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Implicit CX Embedding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731455" y="1700450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942434" y="2428992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>
            <a:off x="4670592" y="2637538"/>
            <a:ext cx="12411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5469557" y="2468391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298072" y="1488320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>
            <a:off x="3167836" y="3552671"/>
            <a:ext cx="1222578" cy="338294"/>
            <a:chOff x="4206426" y="1892765"/>
            <a:chExt cx="1222578" cy="33829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320" idx="1"/>
          </p:cNvCxnSpPr>
          <p:nvPr/>
        </p:nvCxnSpPr>
        <p:spPr>
          <a:xfrm flipV="1">
            <a:off x="6249993" y="2635683"/>
            <a:ext cx="1080428" cy="1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8857615" y="2436256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9332761" y="2060941"/>
            <a:ext cx="5143" cy="375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B10D89-DA25-429D-A967-F2B9F206CE76}"/>
              </a:ext>
            </a:extLst>
          </p:cNvPr>
          <p:cNvGrpSpPr/>
          <p:nvPr/>
        </p:nvGrpSpPr>
        <p:grpSpPr>
          <a:xfrm>
            <a:off x="8852473" y="1260100"/>
            <a:ext cx="960575" cy="781389"/>
            <a:chOff x="10197061" y="1197879"/>
            <a:chExt cx="960575" cy="781389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496D3748-9FC5-42F6-A81F-9F34E92135E3}"/>
                </a:ext>
              </a:extLst>
            </p:cNvPr>
            <p:cNvGrpSpPr/>
            <p:nvPr/>
          </p:nvGrpSpPr>
          <p:grpSpPr>
            <a:xfrm>
              <a:off x="10480606" y="1566095"/>
              <a:ext cx="413173" cy="413173"/>
              <a:chOff x="10467900" y="2664429"/>
              <a:chExt cx="413173" cy="413173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720DFA90-DE40-4E42-86D8-05D40B6AFB99}"/>
                  </a:ext>
                </a:extLst>
              </p:cNvPr>
              <p:cNvSpPr/>
              <p:nvPr/>
            </p:nvSpPr>
            <p:spPr>
              <a:xfrm>
                <a:off x="10467900" y="2664429"/>
                <a:ext cx="413173" cy="41317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1D04325-194B-47F6-A6B9-BBBEF4E2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8B1DEFD-40B1-4EC3-88B4-60835BD21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71" r="-7143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5595F78-3ADC-4164-9A33-AE9450871008}"/>
                </a:ext>
              </a:extLst>
            </p:cNvPr>
            <p:cNvSpPr txBox="1"/>
            <p:nvPr/>
          </p:nvSpPr>
          <p:spPr>
            <a:xfrm>
              <a:off x="10197061" y="119787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Target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7330421" y="2226579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148629" y="2635683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291B369-7BB5-4B90-983E-BABA1E812ED7}"/>
              </a:ext>
            </a:extLst>
          </p:cNvPr>
          <p:cNvSpPr txBox="1"/>
          <p:nvPr/>
        </p:nvSpPr>
        <p:spPr>
          <a:xfrm>
            <a:off x="2988250" y="3980361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Edge Features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28D4C3-F3DB-41BB-B275-6B88374157BD}"/>
              </a:ext>
            </a:extLst>
          </p:cNvPr>
          <p:cNvSpPr txBox="1"/>
          <p:nvPr/>
        </p:nvSpPr>
        <p:spPr>
          <a:xfrm>
            <a:off x="2861037" y="1385595"/>
            <a:ext cx="1838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A0DFE-9C36-4E0C-84AA-E54A67CD8994}"/>
              </a:ext>
            </a:extLst>
          </p:cNvPr>
          <p:cNvSpPr/>
          <p:nvPr/>
        </p:nvSpPr>
        <p:spPr>
          <a:xfrm>
            <a:off x="1786759" y="3473003"/>
            <a:ext cx="3846786" cy="249501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4AAED3-8F1A-4B4F-8EFB-1EE7475BA585}"/>
              </a:ext>
            </a:extLst>
          </p:cNvPr>
          <p:cNvSpPr txBox="1"/>
          <p:nvPr/>
        </p:nvSpPr>
        <p:spPr>
          <a:xfrm>
            <a:off x="2981179" y="4920985"/>
            <a:ext cx="1581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 Embedding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5A9B1-20BE-45B2-9FE0-97B5F11DA2B5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3778944" y="4288138"/>
            <a:ext cx="0" cy="662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415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582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Neural Network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Semi-Supervised Classification with Graph Convolutional Networks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(ICLR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GCMC-based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[11] Graph Convolutional Matrix Completion (KDD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[12] Inductive Matrix Completion based on Graph Neural Networks (ICLR 2020)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[13] Inductive Matrix Completion Using Graph Autoencoder (CIKM 2021)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[14] AIRC: Attentive Implicit Relation Recommendation Incorporating Content Information for Bipartite Graphs (MDPI 2020)</a:t>
            </a: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Multi-layer graphs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[15] Community Detection in Multi-Layer Graphs: A Survey (SIGMOD 2015)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Link-prediction and GCN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[16] Link Prediction Based on Graph Neural Networks (NIPS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[17] Web Service Network Embedding based on Link Prediction and Convolutional Learning (IEEE Transactions on Services Computing)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Bi-partite graph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[18] Bipartite graph partitioning and data clustering (CIKM 2001)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[19] Metadata-Based Collaborative Filtering Using K-Partite Graph for Movie Recommendation (EDB 2012)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[20] Domain Knowledge-Based Link Prediction in Customer-Product Bipartite Graph for Product Recommendation (IJIT &amp; DM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3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Industrial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Cases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Industrial Cases of Sentiment/Emotion for 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Personalized Recommendation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Netflix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to improve CX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enable businesses to obtain customer feedback.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Report : Sentiment(5-levels), Emotion(part level)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65A22-21D6-4FB8-84C2-CB2B142B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65" b="15833"/>
          <a:stretch/>
        </p:blipFill>
        <p:spPr>
          <a:xfrm>
            <a:off x="4108356" y="5305927"/>
            <a:ext cx="3975287" cy="1158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1CA238-7F99-4F19-A858-D4EA86498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71" r="1984" b="5827"/>
          <a:stretch/>
        </p:blipFill>
        <p:spPr>
          <a:xfrm>
            <a:off x="8739554" y="4707254"/>
            <a:ext cx="3325682" cy="1761066"/>
          </a:xfrm>
          <a:prstGeom prst="rect">
            <a:avLst/>
          </a:prstGeom>
        </p:spPr>
      </p:pic>
      <p:pic>
        <p:nvPicPr>
          <p:cNvPr id="2050" name="Picture 2" descr="유튜브(YouTube) 로고 AI 파일(일러스트레이터)">
            <a:extLst>
              <a:ext uri="{FF2B5EF4-FFF2-40B4-BE49-F238E27FC236}">
                <a16:creationId xmlns:a16="http://schemas.microsoft.com/office/drawing/2014/main" id="{F5C9C58D-C4F9-4757-A5B1-888900FC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25883" r="2277" b="25864"/>
          <a:stretch/>
        </p:blipFill>
        <p:spPr bwMode="auto">
          <a:xfrm>
            <a:off x="1465514" y="5710786"/>
            <a:ext cx="1986931" cy="7428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257E0B-9E2E-465C-B0C2-C1EB127AE66A}"/>
              </a:ext>
            </a:extLst>
          </p:cNvPr>
          <p:cNvSpPr txBox="1"/>
          <p:nvPr/>
        </p:nvSpPr>
        <p:spPr>
          <a:xfrm>
            <a:off x="5130800" y="646474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&lt;Sentiment&gt;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CAD09-703F-44BC-9DDA-7F7C2521C1D9}"/>
              </a:ext>
            </a:extLst>
          </p:cNvPr>
          <p:cNvSpPr txBox="1"/>
          <p:nvPr/>
        </p:nvSpPr>
        <p:spPr>
          <a:xfrm>
            <a:off x="9437195" y="6453607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&lt;Emotion&gt;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넷플릭스(NETFLIX) 로고 AI 파일(일러스트레이터)">
            <a:extLst>
              <a:ext uri="{FF2B5EF4-FFF2-40B4-BE49-F238E27FC236}">
                <a16:creationId xmlns:a16="http://schemas.microsoft.com/office/drawing/2014/main" id="{997B3D36-6FF2-42D3-A7E7-815EF39D6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2" b="23875"/>
          <a:stretch/>
        </p:blipFill>
        <p:spPr bwMode="auto">
          <a:xfrm>
            <a:off x="7061200" y="3255197"/>
            <a:ext cx="1560669" cy="5834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0FB88-36E3-4556-B42E-240FCD3F0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318" y="2558017"/>
            <a:ext cx="3132918" cy="1280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63D0DB-4FFA-4E58-ADD3-65005639D19F}"/>
              </a:ext>
            </a:extLst>
          </p:cNvPr>
          <p:cNvSpPr txBox="1"/>
          <p:nvPr/>
        </p:nvSpPr>
        <p:spPr>
          <a:xfrm>
            <a:off x="9184756" y="3848832"/>
            <a:ext cx="262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&lt;Technical report&gt;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601911-9256-4A38-BDD6-E5CE7B11B5F2}"/>
              </a:ext>
            </a:extLst>
          </p:cNvPr>
          <p:cNvSpPr/>
          <p:nvPr/>
        </p:nvSpPr>
        <p:spPr>
          <a:xfrm>
            <a:off x="9098279" y="5230707"/>
            <a:ext cx="1046481" cy="209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91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Definition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positive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negative feelings into 5-levels. (Type: ordinal)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psychological feelings into 6-levels. (Type: categorical)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D2AEE4-8C49-4727-AF7E-E0ACB3E392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2051999"/>
          <a:ext cx="812800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2F450AF-66E1-4289-8592-DC7161FD7A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4153425"/>
          <a:ext cx="812800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333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F0084-ADB8-4ED9-A836-7C84652BA5B2}"/>
              </a:ext>
            </a:extLst>
          </p:cNvPr>
          <p:cNvSpPr/>
          <p:nvPr/>
        </p:nvSpPr>
        <p:spPr>
          <a:xfrm>
            <a:off x="646852" y="1301452"/>
            <a:ext cx="10898298" cy="996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Is it possible to improve performance by embedding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an ordinal feature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and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         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 categorical feature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together in GCN?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2FD97A-B9D2-47A0-AE17-4ED7F48D4374}"/>
              </a:ext>
            </a:extLst>
          </p:cNvPr>
          <p:cNvSpPr/>
          <p:nvPr/>
        </p:nvSpPr>
        <p:spPr>
          <a:xfrm>
            <a:off x="646851" y="3014798"/>
            <a:ext cx="10898298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Which model performs the best rating prediction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algorithms such as CF, MF, and GNN?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9070ACA-168B-49FC-971C-F05A1E8EB86D}"/>
              </a:ext>
            </a:extLst>
          </p:cNvPr>
          <p:cNvSpPr/>
          <p:nvPr/>
        </p:nvSpPr>
        <p:spPr>
          <a:xfrm>
            <a:off x="646851" y="4412582"/>
            <a:ext cx="10898297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RQ3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) Does </a:t>
            </a:r>
            <a:r>
              <a:rPr lang="en-US" altLang="ko-KR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and implicit embedding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method affect performance improvement?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A10B79-39C4-4264-AB4F-BAFF084320A8}"/>
              </a:ext>
            </a:extLst>
          </p:cNvPr>
          <p:cNvSpPr/>
          <p:nvPr/>
        </p:nvSpPr>
        <p:spPr>
          <a:xfrm>
            <a:off x="646851" y="5776143"/>
            <a:ext cx="10898297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RQ4) Which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embedding framework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performs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the best?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94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020497" y="2921168"/>
            <a:ext cx="6152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 + 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How to improve the accuracy of recommendation systems: Combining ratings and </a:t>
            </a:r>
            <a:r>
              <a:rPr lang="en-US" altLang="ko-KR" sz="165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texts sentiment scores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(JIIS 2019)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0F178-24ED-4AB7-928F-AC95D24D1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2" t="53" r="4312" b="10465"/>
          <a:stretch/>
        </p:blipFill>
        <p:spPr>
          <a:xfrm>
            <a:off x="8133695" y="2789178"/>
            <a:ext cx="3651545" cy="34316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D58245-5860-4418-B4C1-DC73A7436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" t="16515" r="49905"/>
          <a:stretch/>
        </p:blipFill>
        <p:spPr>
          <a:xfrm>
            <a:off x="4990121" y="2792048"/>
            <a:ext cx="2979852" cy="13040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8133695" y="6289238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5FA52-9BD9-4F87-A2F7-E68CABC7C09F}"/>
              </a:ext>
            </a:extLst>
          </p:cNvPr>
          <p:cNvSpPr txBox="1"/>
          <p:nvPr/>
        </p:nvSpPr>
        <p:spPr>
          <a:xfrm>
            <a:off x="5554666" y="4164510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&lt;Original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425BA-6905-46AC-BBCF-3F66480AFCA4}"/>
              </a:ext>
            </a:extLst>
          </p:cNvPr>
          <p:cNvSpPr txBox="1"/>
          <p:nvPr/>
        </p:nvSpPr>
        <p:spPr>
          <a:xfrm>
            <a:off x="5549116" y="6289238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&lt;New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F412C8-AC93-490F-9550-14361D013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74" t="16515"/>
          <a:stretch/>
        </p:blipFill>
        <p:spPr>
          <a:xfrm>
            <a:off x="5001220" y="4915554"/>
            <a:ext cx="2968753" cy="13040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95BFB0-5631-477A-AE8F-0F3B31E29008}"/>
              </a:ext>
            </a:extLst>
          </p:cNvPr>
          <p:cNvSpPr txBox="1"/>
          <p:nvPr/>
        </p:nvSpPr>
        <p:spPr>
          <a:xfrm>
            <a:off x="355013" y="3255673"/>
            <a:ext cx="4460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 the review is quantified,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elaborate recommendations are possible.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Various analysis methods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that were only possible with structured data are possible.</a:t>
            </a:r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AC8243-B25A-4338-B229-1998807EFECA}"/>
              </a:ext>
            </a:extLst>
          </p:cNvPr>
          <p:cNvSpPr/>
          <p:nvPr/>
        </p:nvSpPr>
        <p:spPr>
          <a:xfrm>
            <a:off x="8613648" y="5212080"/>
            <a:ext cx="1261872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66CEA-978F-4B06-A656-D93D97924F29}"/>
              </a:ext>
            </a:extLst>
          </p:cNvPr>
          <p:cNvSpPr txBox="1"/>
          <p:nvPr/>
        </p:nvSpPr>
        <p:spPr>
          <a:xfrm>
            <a:off x="578242" y="2789178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(Summary)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6B1CD6B-923F-4267-AEA6-57FDF5702C99}"/>
              </a:ext>
            </a:extLst>
          </p:cNvPr>
          <p:cNvSpPr/>
          <p:nvPr/>
        </p:nvSpPr>
        <p:spPr>
          <a:xfrm>
            <a:off x="6323120" y="4539380"/>
            <a:ext cx="324952" cy="2362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9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47365</TotalTime>
  <Words>2598</Words>
  <Application>Microsoft Office PowerPoint</Application>
  <PresentationFormat>와이드스크린</PresentationFormat>
  <Paragraphs>840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맑은 고딕</vt:lpstr>
      <vt:lpstr>나눔스퀘어</vt:lpstr>
      <vt:lpstr>나눔스퀘어 Bold</vt:lpstr>
      <vt:lpstr>Cambria Math</vt:lpstr>
      <vt:lpstr>바탕</vt:lpstr>
      <vt:lpstr>굴림</vt:lpstr>
      <vt:lpstr>Times New Roman</vt:lpstr>
      <vt:lpstr>Arial</vt:lpstr>
      <vt:lpstr>나눔스퀘어 ExtraBold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1404</cp:revision>
  <dcterms:created xsi:type="dcterms:W3CDTF">2018-08-30T11:36:00Z</dcterms:created>
  <dcterms:modified xsi:type="dcterms:W3CDTF">2021-11-16T06:09:41Z</dcterms:modified>
</cp:coreProperties>
</file>